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61" r:id="rId2"/>
    <p:sldId id="321" r:id="rId3"/>
    <p:sldId id="332" r:id="rId4"/>
    <p:sldId id="333" r:id="rId5"/>
    <p:sldId id="336" r:id="rId6"/>
    <p:sldId id="334" r:id="rId7"/>
    <p:sldId id="328" r:id="rId8"/>
    <p:sldId id="337" r:id="rId9"/>
    <p:sldId id="330" r:id="rId10"/>
    <p:sldId id="318" r:id="rId11"/>
    <p:sldId id="338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Verdana" panose="020B0604030504040204" pitchFamily="34" charset="0"/>
      <p:regular r:id="rId15"/>
      <p:bold r:id="rId16"/>
      <p:italic r:id="rId17"/>
      <p:boldItalic r:id="rId18"/>
    </p:embeddedFont>
    <p:embeddedFont>
      <p:font typeface="a드림고딕4" panose="02020600000000000000" pitchFamily="18" charset="-127"/>
      <p:regular r:id="rId19"/>
    </p:embeddedFont>
    <p:embeddedFont>
      <p:font typeface="a드림고딕3" panose="02020600000000000000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1F5"/>
    <a:srgbClr val="B0B0B0"/>
    <a:srgbClr val="198BF3"/>
    <a:srgbClr val="FFCCCC"/>
    <a:srgbClr val="E2F1FE"/>
    <a:srgbClr val="B7DBFB"/>
    <a:srgbClr val="8FC7F9"/>
    <a:srgbClr val="84C1F8"/>
    <a:srgbClr val="E6F3FE"/>
    <a:srgbClr val="299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97" autoAdjust="0"/>
    <p:restoredTop sz="94660"/>
  </p:normalViewPr>
  <p:slideViewPr>
    <p:cSldViewPr>
      <p:cViewPr varScale="1">
        <p:scale>
          <a:sx n="113" d="100"/>
          <a:sy n="113" d="100"/>
        </p:scale>
        <p:origin x="3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42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17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3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121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4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27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86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26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73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29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37A9-2C33-4E92-BA50-59CBD782C427}" type="datetimeFigureOut">
              <a:rPr lang="ko-KR" altLang="en-US" smtClean="0"/>
              <a:t>2015-06-19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9DA86-1C39-42FA-8EC9-4C0AB0379A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6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33537A9-2C33-4E92-BA50-59CBD782C427}" type="datetimeFigureOut">
              <a:rPr lang="ko-KR" altLang="en-US" smtClean="0"/>
              <a:pPr/>
              <a:t>2015-06-19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FA9DA86-1C39-42FA-8EC9-4C0AB0379A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42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83532" y="2060848"/>
            <a:ext cx="4896112" cy="13295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4800" spc="-3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Verdana" panose="020B0604030504040204" pitchFamily="34" charset="0"/>
              </a:rPr>
              <a:t>임베디드</a:t>
            </a:r>
            <a:endParaRPr lang="en-US" altLang="ko-KR" sz="4800" spc="-3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Verdana" panose="020B0604030504040204" pitchFamily="34" charset="0"/>
            </a:endParaRPr>
          </a:p>
          <a:p>
            <a:pPr>
              <a:lnSpc>
                <a:spcPct val="90000"/>
              </a:lnSpc>
            </a:pPr>
            <a:r>
              <a:rPr lang="ko-KR" altLang="en-US" sz="4800" spc="-3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Verdana" panose="020B0604030504040204" pitchFamily="34" charset="0"/>
              </a:rPr>
              <a:t>소프트웨어 설계</a:t>
            </a:r>
            <a:endParaRPr lang="en-US" altLang="ko-KR" sz="4800" spc="-3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45A1F5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Verdana" panose="020B0604030504040204" pitchFamily="34" charset="0"/>
            </a:endParaRPr>
          </a:p>
        </p:txBody>
      </p:sp>
      <p:sp>
        <p:nvSpPr>
          <p:cNvPr id="13" name="자유형 12"/>
          <p:cNvSpPr/>
          <p:nvPr/>
        </p:nvSpPr>
        <p:spPr>
          <a:xfrm flipV="1">
            <a:off x="0" y="6275329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982615" y="3510999"/>
            <a:ext cx="2997261" cy="1070129"/>
            <a:chOff x="523187" y="356566"/>
            <a:chExt cx="2211705" cy="1070129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551384" y="524013"/>
              <a:ext cx="0" cy="828092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3187" y="356566"/>
              <a:ext cx="2211705" cy="68942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ko-KR" altLang="en-US" sz="2800" spc="-30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198BF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컴퓨터공학과 </a:t>
              </a:r>
              <a:r>
                <a:rPr lang="en-US" altLang="ko-KR" sz="28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198BF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4</a:t>
              </a:r>
              <a:r>
                <a:rPr lang="ko-KR" altLang="en-US" sz="28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198BF3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학년</a:t>
              </a:r>
              <a:endParaRPr lang="ko-KR" altLang="en-US" sz="28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198BF3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911" y="872697"/>
              <a:ext cx="1661691" cy="55399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2010036198 </a:t>
              </a:r>
              <a:r>
                <a:rPr lang="ko-KR" altLang="en-US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남 택호</a:t>
              </a:r>
              <a:endParaRPr lang="en-US" altLang="ko-KR" spc="-15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r>
                <a:rPr lang="en-US" altLang="ko-KR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2010036154 </a:t>
              </a:r>
              <a:r>
                <a:rPr lang="ko-KR" altLang="en-US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김 일영</a:t>
              </a:r>
              <a:endParaRPr lang="ko-KR" altLang="en-US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198BF3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336" y="15838"/>
            <a:ext cx="5976664" cy="7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95795"/>
            <a:ext cx="2510219" cy="2510219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3683732" y="1480353"/>
            <a:ext cx="0" cy="359185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26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프로젝트 문제점 및 보완사항 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2781" y="585360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프로젝트 보완할 점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871247" y="4804486"/>
            <a:ext cx="446449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비글본블랙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마스터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 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및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아두이노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슬레이브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의 가격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⇒ 미니멀한 스펙의 전용 하드웨어 이용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95" y="2189593"/>
            <a:ext cx="2971801" cy="204800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9470" y="4795430"/>
            <a:ext cx="3354242" cy="756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회전량에 따른 휴지분출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⇒ 카운트 증가에 따른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조절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13" name="직선 연결선 21"/>
          <p:cNvCxnSpPr/>
          <p:nvPr/>
        </p:nvCxnSpPr>
        <p:spPr>
          <a:xfrm>
            <a:off x="7968208" y="1480353"/>
            <a:ext cx="0" cy="359185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27" y="2085655"/>
            <a:ext cx="3060250" cy="22866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45914" y="4795430"/>
            <a:ext cx="33542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아두이노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슬레이브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</a:p>
          <a:p>
            <a:pPr algn="ctr"/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UART </a:t>
            </a:r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통신</a:t>
            </a:r>
            <a:r>
              <a:rPr lang="en-US" altLang="ko-KR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⇒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블루투스 통신으로 발전가능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8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4" pitchFamily="18" charset="-127"/>
              <a:ea typeface="a드림고딕4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4" pitchFamily="18" charset="-127"/>
                <a:ea typeface="a드림고딕4" pitchFamily="18" charset="-127"/>
                <a:cs typeface="Arial" panose="020B0604020202020204" pitchFamily="34" charset="0"/>
              </a:rPr>
              <a:t>제 </a:t>
            </a:r>
            <a:r>
              <a:rPr lang="en-US" altLang="ko-KR" sz="2000" b="1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4" pitchFamily="18" charset="-127"/>
                <a:ea typeface="a드림고딕4" pitchFamily="18" charset="-127"/>
                <a:cs typeface="Arial" panose="020B0604020202020204" pitchFamily="34" charset="0"/>
              </a:rPr>
              <a:t>1</a:t>
            </a: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4" pitchFamily="18" charset="-127"/>
                <a:ea typeface="a드림고딕4" pitchFamily="18" charset="-127"/>
                <a:cs typeface="Arial" panose="020B0604020202020204" pitchFamily="34" charset="0"/>
              </a:rPr>
              <a:t>회 경기도 창업경진대회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4" pitchFamily="18" charset="-127"/>
              <a:ea typeface="a드림고딕4" pitchFamily="18" charset="-127"/>
              <a:cs typeface="Arial" panose="020B0604020202020204" pitchFamily="34" charset="0"/>
            </a:endParaRPr>
          </a:p>
        </p:txBody>
      </p:sp>
      <p:sp>
        <p:nvSpPr>
          <p:cNvPr id="53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4" pitchFamily="18" charset="-127"/>
              <a:ea typeface="a드림고딕4" pitchFamily="18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189" y="596183"/>
            <a:ext cx="6761050" cy="49930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4069" y="6426766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프로젝트 동기 소개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제작 동기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203312" y="1563523"/>
            <a:ext cx="7791331" cy="939088"/>
            <a:chOff x="1958671" y="2359966"/>
            <a:chExt cx="7791331" cy="939088"/>
          </a:xfrm>
        </p:grpSpPr>
        <p:sp>
          <p:nvSpPr>
            <p:cNvPr id="45" name="직사각형 31"/>
            <p:cNvSpPr/>
            <p:nvPr/>
          </p:nvSpPr>
          <p:spPr>
            <a:xfrm>
              <a:off x="2070939" y="2359966"/>
              <a:ext cx="7402050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실생활에 활용 가능한 임베디드 프로젝트 진행</a:t>
              </a:r>
              <a:endPara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공용화장실 휴지 </a:t>
              </a:r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남용</a:t>
              </a:r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문제에서 </a:t>
              </a:r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착안한 프로젝트</a:t>
              </a:r>
              <a:endPara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62" name="직사각형 20"/>
            <p:cNvSpPr/>
            <p:nvPr/>
          </p:nvSpPr>
          <p:spPr>
            <a:xfrm>
              <a:off x="1958671" y="3253335"/>
              <a:ext cx="7791331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15" y="3094329"/>
            <a:ext cx="3177579" cy="23710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20" y="2777326"/>
            <a:ext cx="2415167" cy="32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프로젝트 제작 목표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제작 목표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21390" y="5049180"/>
            <a:ext cx="8956481" cy="945819"/>
            <a:chOff x="1721390" y="5239700"/>
            <a:chExt cx="8956481" cy="945819"/>
          </a:xfrm>
        </p:grpSpPr>
        <p:sp>
          <p:nvSpPr>
            <p:cNvPr id="45" name="직사각형 31"/>
            <p:cNvSpPr/>
            <p:nvPr/>
          </p:nvSpPr>
          <p:spPr>
            <a:xfrm>
              <a:off x="1721390" y="5239700"/>
              <a:ext cx="8956481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공용화장실의 휴지 남용을 막을 수 있는 </a:t>
              </a:r>
              <a:endParaRPr lang="en-US" altLang="ko-KR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ctr"/>
              <a:r>
                <a:rPr lang="ko-KR" altLang="en-US" sz="2400" spc="-1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임베디드 디바이스를 제작한다</a:t>
              </a:r>
              <a:endPara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1" name="직사각형 20"/>
            <p:cNvSpPr/>
            <p:nvPr/>
          </p:nvSpPr>
          <p:spPr>
            <a:xfrm>
              <a:off x="3538837" y="6139800"/>
              <a:ext cx="5321584" cy="4571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31" y="1038310"/>
            <a:ext cx="3453196" cy="387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717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초기 프로젝트 구성 및 내용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초기 기획 내용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61346" y="3468513"/>
            <a:ext cx="2281899" cy="442124"/>
            <a:chOff x="1163452" y="3475023"/>
            <a:chExt cx="2281899" cy="442124"/>
          </a:xfrm>
        </p:grpSpPr>
        <p:sp>
          <p:nvSpPr>
            <p:cNvPr id="15" name="직사각형 18"/>
            <p:cNvSpPr/>
            <p:nvPr/>
          </p:nvSpPr>
          <p:spPr>
            <a:xfrm>
              <a:off x="1163452" y="3475023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8" name="직사각형 25"/>
            <p:cNvSpPr/>
            <p:nvPr/>
          </p:nvSpPr>
          <p:spPr>
            <a:xfrm>
              <a:off x="1389594" y="3490460"/>
              <a:ext cx="16521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1.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적외선 센서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55050" y="3465004"/>
            <a:ext cx="2281899" cy="445633"/>
            <a:chOff x="5195346" y="2478221"/>
            <a:chExt cx="2281899" cy="445633"/>
          </a:xfrm>
        </p:grpSpPr>
        <p:sp>
          <p:nvSpPr>
            <p:cNvPr id="20" name="직사각형 19"/>
            <p:cNvSpPr/>
            <p:nvPr/>
          </p:nvSpPr>
          <p:spPr>
            <a:xfrm>
              <a:off x="5195346" y="2481730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1" name="직사각형 26"/>
            <p:cNvSpPr/>
            <p:nvPr/>
          </p:nvSpPr>
          <p:spPr>
            <a:xfrm>
              <a:off x="5436196" y="2478221"/>
              <a:ext cx="1701105" cy="439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2.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비글본블랙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648753" y="3468513"/>
            <a:ext cx="2281899" cy="442124"/>
            <a:chOff x="7604100" y="2481730"/>
            <a:chExt cx="2281899" cy="442124"/>
          </a:xfrm>
        </p:grpSpPr>
        <p:sp>
          <p:nvSpPr>
            <p:cNvPr id="23" name="직사각형 20"/>
            <p:cNvSpPr/>
            <p:nvPr/>
          </p:nvSpPr>
          <p:spPr>
            <a:xfrm>
              <a:off x="7604100" y="2481730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4" name="직사각형 27"/>
            <p:cNvSpPr/>
            <p:nvPr/>
          </p:nvSpPr>
          <p:spPr>
            <a:xfrm>
              <a:off x="7861890" y="2499076"/>
              <a:ext cx="172596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3.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스텝 모터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5" b="12408"/>
          <a:stretch/>
        </p:blipFill>
        <p:spPr>
          <a:xfrm>
            <a:off x="887440" y="1268760"/>
            <a:ext cx="3016950" cy="20882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76" y="1225865"/>
            <a:ext cx="2782045" cy="191723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823" y="1082790"/>
            <a:ext cx="2937840" cy="2203380"/>
          </a:xfrm>
          <a:prstGeom prst="rect">
            <a:avLst/>
          </a:prstGeom>
        </p:spPr>
      </p:pic>
      <p:sp>
        <p:nvSpPr>
          <p:cNvPr id="29" name="직사각형 30"/>
          <p:cNvSpPr/>
          <p:nvPr/>
        </p:nvSpPr>
        <p:spPr>
          <a:xfrm>
            <a:off x="4595427" y="4419808"/>
            <a:ext cx="300114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신호 값에 따라 모터에 펄스 인가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30" name="직사각형 30"/>
          <p:cNvSpPr/>
          <p:nvPr/>
        </p:nvSpPr>
        <p:spPr>
          <a:xfrm>
            <a:off x="965903" y="4440137"/>
            <a:ext cx="2767104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적외선 센서를 통한 동작 감지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054565" y="4399479"/>
            <a:ext cx="1470274" cy="45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스텝 모터 작동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0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적외선 센서 문제점 및 대안책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초기 기획의 문제점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18" name="직사각형 30"/>
          <p:cNvSpPr/>
          <p:nvPr/>
        </p:nvSpPr>
        <p:spPr>
          <a:xfrm>
            <a:off x="820999" y="4542273"/>
            <a:ext cx="5253361" cy="874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-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송신부와 </a:t>
            </a:r>
            <a:r>
              <a:rPr lang="ko-KR" altLang="en-US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수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신부가 분리되어 설치할 장소가 마땅치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않다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-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측정 가능 거리가 짧다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35492" y="4151765"/>
            <a:ext cx="4324229" cy="1723878"/>
            <a:chOff x="6935494" y="1187722"/>
            <a:chExt cx="4324229" cy="1723878"/>
          </a:xfrm>
        </p:grpSpPr>
        <p:grpSp>
          <p:nvGrpSpPr>
            <p:cNvPr id="10" name="Group 9"/>
            <p:cNvGrpSpPr/>
            <p:nvPr/>
          </p:nvGrpSpPr>
          <p:grpSpPr>
            <a:xfrm>
              <a:off x="6935494" y="1187722"/>
              <a:ext cx="2165954" cy="410665"/>
              <a:chOff x="6935494" y="1187722"/>
              <a:chExt cx="2165954" cy="410665"/>
            </a:xfrm>
          </p:grpSpPr>
          <p:sp>
            <p:nvSpPr>
              <p:cNvPr id="19" name="자유형 41"/>
              <p:cNvSpPr/>
              <p:nvPr/>
            </p:nvSpPr>
            <p:spPr>
              <a:xfrm rot="5400000">
                <a:off x="7813138" y="310078"/>
                <a:ext cx="410665" cy="2165954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E6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0" name="직사각형 53"/>
              <p:cNvSpPr/>
              <p:nvPr/>
            </p:nvSpPr>
            <p:spPr>
              <a:xfrm>
                <a:off x="7510959" y="1245708"/>
                <a:ext cx="979755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pc="-150" dirty="0" smtClean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소나센서</a:t>
                </a:r>
                <a:endParaRPr lang="ko-KR" altLang="en-US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7399371" y="1711271"/>
              <a:ext cx="386035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spc="-200" dirty="0" smtClean="0">
                  <a:solidFill>
                    <a:srgbClr val="00B05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송신부와 수신부가 통합되어 설치가 용이</a:t>
              </a:r>
              <a:endParaRPr lang="en-US" altLang="ko-KR" sz="1600" spc="-200" dirty="0" smtClean="0">
                <a:solidFill>
                  <a:srgbClr val="C00000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600" spc="-200" dirty="0">
                  <a:solidFill>
                    <a:srgbClr val="00B05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z="1600" spc="-200" dirty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</a:t>
              </a:r>
              <a:r>
                <a:rPr lang="ko-KR" altLang="en-US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측정 값 변환을 통해 초당 거리값을 제어 가능</a:t>
              </a:r>
              <a:endParaRPr lang="en-US" altLang="ko-KR" sz="16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600" spc="-200" dirty="0" smtClean="0">
                  <a:solidFill>
                    <a:srgbClr val="C0000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z="1600" spc="-200" dirty="0" smtClean="0">
                  <a:solidFill>
                    <a:schemeClr val="accent6">
                      <a:lumMod val="7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</a:t>
              </a:r>
              <a:r>
                <a:rPr lang="ko-KR" altLang="en-US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이따금씩 노이즈가 발생</a:t>
              </a:r>
              <a:endParaRPr lang="en-US" altLang="ko-KR" sz="16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8" b="18045"/>
          <a:stretch/>
        </p:blipFill>
        <p:spPr>
          <a:xfrm>
            <a:off x="7519301" y="1772816"/>
            <a:ext cx="3164288" cy="18722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5" b="12408"/>
          <a:stretch/>
        </p:blipFill>
        <p:spPr>
          <a:xfrm>
            <a:off x="515380" y="1895918"/>
            <a:ext cx="3016950" cy="2088232"/>
          </a:xfrm>
          <a:prstGeom prst="rect">
            <a:avLst/>
          </a:prstGeom>
        </p:spPr>
      </p:pic>
      <p:cxnSp>
        <p:nvCxnSpPr>
          <p:cNvPr id="29" name="직선 연결선 21"/>
          <p:cNvCxnSpPr/>
          <p:nvPr/>
        </p:nvCxnSpPr>
        <p:spPr>
          <a:xfrm>
            <a:off x="6600056" y="1224975"/>
            <a:ext cx="0" cy="395104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16595" r="1787" b="7033"/>
          <a:stretch/>
        </p:blipFill>
        <p:spPr>
          <a:xfrm rot="19264471">
            <a:off x="3268607" y="2132538"/>
            <a:ext cx="2678983" cy="16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스텝 모터의 문제점 및 대안책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초기 기획의 문제점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43831"/>
            <a:ext cx="2427967" cy="1820975"/>
          </a:xfrm>
          <a:prstGeom prst="rect">
            <a:avLst/>
          </a:prstGeom>
        </p:spPr>
      </p:pic>
      <p:sp>
        <p:nvSpPr>
          <p:cNvPr id="18" name="직사각형 30"/>
          <p:cNvSpPr/>
          <p:nvPr/>
        </p:nvSpPr>
        <p:spPr>
          <a:xfrm>
            <a:off x="443372" y="4040139"/>
            <a:ext cx="598112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-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무게에 비해 출력이 약하고</a:t>
            </a: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효율이 저하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-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별도의 스텝 </a:t>
            </a:r>
            <a:r>
              <a:rPr lang="ko-KR" altLang="en-US" spc="-200" dirty="0" smtClean="0">
                <a:solidFill>
                  <a:schemeClr val="accent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모터드라이버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없이 충분한 전력을 줄 수 없는 문제점</a:t>
            </a:r>
            <a:endParaRPr lang="en-US" altLang="ko-KR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 </a:t>
            </a:r>
            <a:r>
              <a:rPr lang="ko-KR" altLang="en-US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초반 기자재 주문 시 하드웨어 스펙에 대한 정확한 지식이 부족</a:t>
            </a:r>
            <a:r>
              <a: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19508" r="8837" b="19508"/>
          <a:stretch/>
        </p:blipFill>
        <p:spPr>
          <a:xfrm>
            <a:off x="3312958" y="1976550"/>
            <a:ext cx="2606668" cy="147547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6935494" y="1404568"/>
            <a:ext cx="4775474" cy="1354546"/>
            <a:chOff x="6935494" y="1187722"/>
            <a:chExt cx="4775474" cy="1354546"/>
          </a:xfrm>
        </p:grpSpPr>
        <p:grpSp>
          <p:nvGrpSpPr>
            <p:cNvPr id="10" name="Group 9"/>
            <p:cNvGrpSpPr/>
            <p:nvPr/>
          </p:nvGrpSpPr>
          <p:grpSpPr>
            <a:xfrm>
              <a:off x="6935494" y="1187722"/>
              <a:ext cx="2165954" cy="410665"/>
              <a:chOff x="6935494" y="1187722"/>
              <a:chExt cx="2165954" cy="410665"/>
            </a:xfrm>
          </p:grpSpPr>
          <p:sp>
            <p:nvSpPr>
              <p:cNvPr id="19" name="자유형 41"/>
              <p:cNvSpPr/>
              <p:nvPr/>
            </p:nvSpPr>
            <p:spPr>
              <a:xfrm rot="5400000">
                <a:off x="7813138" y="310078"/>
                <a:ext cx="410665" cy="2165954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E6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0" name="직사각형 53"/>
              <p:cNvSpPr/>
              <p:nvPr/>
            </p:nvSpPr>
            <p:spPr>
              <a:xfrm>
                <a:off x="7510959" y="1245708"/>
                <a:ext cx="848309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altLang="ko-KR" spc="-150" dirty="0" smtClean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DC</a:t>
                </a:r>
                <a:r>
                  <a:rPr lang="ko-KR" altLang="en-US" spc="-150" dirty="0" smtClean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모터</a:t>
                </a:r>
                <a:endParaRPr lang="ko-KR" altLang="en-US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6948126" y="1711271"/>
              <a:ext cx="47628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600" spc="-200" dirty="0" smtClean="0">
                  <a:solidFill>
                    <a:srgbClr val="00B05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모터 드라이버를 보유하고 있어 안정적인 제어가 가능</a:t>
              </a:r>
              <a:endParaRPr lang="en-US" altLang="ko-KR" sz="16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z="1600" spc="-200" dirty="0">
                  <a:solidFill>
                    <a:srgbClr val="C0000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z="1600" spc="-200" dirty="0">
                  <a:solidFill>
                    <a:schemeClr val="accent6">
                      <a:lumMod val="7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</a:t>
              </a:r>
              <a:r>
                <a:rPr lang="ko-KR" altLang="en-US" sz="1600" spc="-200" dirty="0" smtClean="0">
                  <a:solidFill>
                    <a:schemeClr val="accent6">
                      <a:lumMod val="7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</a:t>
              </a:r>
              <a:r>
                <a:rPr lang="ko-KR" altLang="en-US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빠른 속도 탓에 엔코더가 없이</a:t>
              </a:r>
              <a:r>
                <a:rPr lang="en-US" altLang="ko-KR" sz="1600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</a:t>
              </a:r>
              <a:r>
                <a:rPr lang="ko-KR" altLang="en-US" sz="1600" spc="-200" dirty="0" smtClean="0"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정확한</a:t>
              </a:r>
              <a:r>
                <a:rPr lang="en-US" altLang="ko-KR" sz="1600" spc="-200" dirty="0"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</a:t>
              </a:r>
              <a:r>
                <a:rPr lang="ko-KR" altLang="en-US" sz="1600" spc="-200" dirty="0" smtClean="0"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회전 제어가 불가능</a:t>
              </a:r>
              <a:endParaRPr lang="en-US" altLang="ko-KR" sz="1600" spc="-200" dirty="0" smtClean="0">
                <a:solidFill>
                  <a:schemeClr val="accent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45492" y="4293096"/>
            <a:ext cx="3889206" cy="1782796"/>
            <a:chOff x="6945492" y="3507892"/>
            <a:chExt cx="3889206" cy="1782796"/>
          </a:xfrm>
        </p:grpSpPr>
        <p:grpSp>
          <p:nvGrpSpPr>
            <p:cNvPr id="24" name="Group 23"/>
            <p:cNvGrpSpPr/>
            <p:nvPr/>
          </p:nvGrpSpPr>
          <p:grpSpPr>
            <a:xfrm>
              <a:off x="6945493" y="3507892"/>
              <a:ext cx="2165954" cy="410665"/>
              <a:chOff x="6945493" y="3507892"/>
              <a:chExt cx="2165954" cy="410665"/>
            </a:xfrm>
          </p:grpSpPr>
          <p:sp>
            <p:nvSpPr>
              <p:cNvPr id="21" name="자유형 41"/>
              <p:cNvSpPr/>
              <p:nvPr/>
            </p:nvSpPr>
            <p:spPr>
              <a:xfrm rot="5400000">
                <a:off x="7823137" y="2630248"/>
                <a:ext cx="410665" cy="2165954"/>
              </a:xfrm>
              <a:custGeom>
                <a:avLst/>
                <a:gdLst>
                  <a:gd name="connsiteX0" fmla="*/ 0 w 828099"/>
                  <a:gd name="connsiteY0" fmla="*/ 3303002 h 3303002"/>
                  <a:gd name="connsiteX1" fmla="*/ 0 w 828099"/>
                  <a:gd name="connsiteY1" fmla="*/ 355342 h 3303002"/>
                  <a:gd name="connsiteX2" fmla="*/ 7 w 828099"/>
                  <a:gd name="connsiteY2" fmla="*/ 355342 h 3303002"/>
                  <a:gd name="connsiteX3" fmla="*/ 414053 w 828099"/>
                  <a:gd name="connsiteY3" fmla="*/ 0 h 3303002"/>
                  <a:gd name="connsiteX4" fmla="*/ 828099 w 828099"/>
                  <a:gd name="connsiteY4" fmla="*/ 355342 h 3303002"/>
                  <a:gd name="connsiteX5" fmla="*/ 828093 w 828099"/>
                  <a:gd name="connsiteY5" fmla="*/ 355342 h 3303002"/>
                  <a:gd name="connsiteX6" fmla="*/ 828093 w 828099"/>
                  <a:gd name="connsiteY6" fmla="*/ 3302996 h 3303002"/>
                  <a:gd name="connsiteX7" fmla="*/ 414055 w 828099"/>
                  <a:gd name="connsiteY7" fmla="*/ 2947660 h 3303002"/>
                  <a:gd name="connsiteX8" fmla="*/ 8 w 828099"/>
                  <a:gd name="connsiteY8" fmla="*/ 3303002 h 3303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8099" h="3303002">
                    <a:moveTo>
                      <a:pt x="0" y="3303002"/>
                    </a:moveTo>
                    <a:lnTo>
                      <a:pt x="0" y="355342"/>
                    </a:lnTo>
                    <a:lnTo>
                      <a:pt x="7" y="355342"/>
                    </a:lnTo>
                    <a:lnTo>
                      <a:pt x="414053" y="0"/>
                    </a:lnTo>
                    <a:lnTo>
                      <a:pt x="828099" y="355342"/>
                    </a:lnTo>
                    <a:lnTo>
                      <a:pt x="828093" y="355342"/>
                    </a:lnTo>
                    <a:lnTo>
                      <a:pt x="828093" y="3302996"/>
                    </a:lnTo>
                    <a:lnTo>
                      <a:pt x="414055" y="2947660"/>
                    </a:lnTo>
                    <a:lnTo>
                      <a:pt x="8" y="3303002"/>
                    </a:lnTo>
                    <a:close/>
                  </a:path>
                </a:pathLst>
              </a:custGeom>
              <a:solidFill>
                <a:srgbClr val="E6F3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  <p:sp>
            <p:nvSpPr>
              <p:cNvPr id="22" name="직사각형 53"/>
              <p:cNvSpPr/>
              <p:nvPr/>
            </p:nvSpPr>
            <p:spPr>
              <a:xfrm>
                <a:off x="7498135" y="3564806"/>
                <a:ext cx="1040670" cy="313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ko-KR" altLang="en-US" spc="-150" dirty="0" smtClean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50000"/>
                      </a:schemeClr>
                    </a:solidFill>
                    <a:latin typeface="a드림고딕3" panose="02020600000000000000" pitchFamily="18" charset="-127"/>
                    <a:ea typeface="a드림고딕3" panose="02020600000000000000" pitchFamily="18" charset="-127"/>
                  </a:rPr>
                  <a:t>서보 모터</a:t>
                </a:r>
                <a:endParaRPr lang="ko-KR" altLang="en-US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6945492" y="3951860"/>
              <a:ext cx="3889206" cy="13388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pc="-200" dirty="0">
                  <a:solidFill>
                    <a:srgbClr val="00B05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pc="-200" dirty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</a:t>
              </a:r>
              <a:r>
                <a:rPr lang="ko-KR" altLang="en-US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스텝 모터에 비해 토크효율이 뛰어남</a:t>
              </a:r>
              <a:endParaRPr lang="en-US" altLang="ko-KR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ko-KR" altLang="en-US" spc="-200" dirty="0">
                  <a:solidFill>
                    <a:srgbClr val="00B050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█</a:t>
              </a:r>
              <a:r>
                <a:rPr lang="ko-KR" altLang="en-US" spc="-200" dirty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</a:t>
              </a:r>
              <a:r>
                <a:rPr lang="ko-KR" altLang="en-US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별도의 </a:t>
              </a:r>
              <a:r>
                <a:rPr lang="ko-KR" altLang="en-US" spc="-200" dirty="0" smtClean="0"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드라이버 필요 없이</a:t>
              </a:r>
              <a:r>
                <a:rPr lang="en-US" altLang="ko-KR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, </a:t>
              </a:r>
              <a:endParaRPr lang="en-US" altLang="ko-KR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     </a:t>
              </a:r>
              <a:r>
                <a:rPr lang="ko-KR" altLang="en-US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아두이노를 통해 </a:t>
              </a:r>
              <a:r>
                <a:rPr lang="ko-KR" altLang="en-US" spc="-200" dirty="0" smtClean="0">
                  <a:solidFill>
                    <a:schemeClr val="accent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정확한 각도제어 </a:t>
              </a:r>
              <a:r>
                <a:rPr lang="ko-KR" altLang="en-US" spc="-200" dirty="0" smtClean="0">
                  <a:solidFill>
                    <a:schemeClr val="bg1">
                      <a:lumMod val="50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가능</a:t>
              </a:r>
              <a:endParaRPr lang="en-US" altLang="ko-KR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9" t="6877" r="14601" b="13838"/>
          <a:stretch/>
        </p:blipFill>
        <p:spPr>
          <a:xfrm>
            <a:off x="9329547" y="404664"/>
            <a:ext cx="1872208" cy="14761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5" t="10940" r="24485" b="10310"/>
          <a:stretch/>
        </p:blipFill>
        <p:spPr>
          <a:xfrm>
            <a:off x="9664090" y="2924835"/>
            <a:ext cx="1388111" cy="1735137"/>
          </a:xfrm>
          <a:prstGeom prst="rect">
            <a:avLst/>
          </a:prstGeom>
        </p:spPr>
      </p:pic>
      <p:cxnSp>
        <p:nvCxnSpPr>
          <p:cNvPr id="28" name="직선 연결선 21"/>
          <p:cNvCxnSpPr/>
          <p:nvPr/>
        </p:nvCxnSpPr>
        <p:spPr>
          <a:xfrm>
            <a:off x="6600056" y="1224975"/>
            <a:ext cx="0" cy="3951042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2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순서에 따른 간략한 기능설명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2781" y="585359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동작 순서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1822" y="3470486"/>
            <a:ext cx="2281899" cy="442124"/>
            <a:chOff x="1163452" y="3475023"/>
            <a:chExt cx="2281899" cy="442124"/>
          </a:xfrm>
        </p:grpSpPr>
        <p:sp>
          <p:nvSpPr>
            <p:cNvPr id="15" name="직사각형 18"/>
            <p:cNvSpPr/>
            <p:nvPr/>
          </p:nvSpPr>
          <p:spPr>
            <a:xfrm>
              <a:off x="1163452" y="3475023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0" name="직사각형 25"/>
            <p:cNvSpPr/>
            <p:nvPr/>
          </p:nvSpPr>
          <p:spPr>
            <a:xfrm>
              <a:off x="1393635" y="3490460"/>
              <a:ext cx="165214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1.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소나센서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19228" y="3470486"/>
            <a:ext cx="2281899" cy="442124"/>
            <a:chOff x="5195346" y="2481730"/>
            <a:chExt cx="2281899" cy="442124"/>
          </a:xfrm>
        </p:grpSpPr>
        <p:sp>
          <p:nvSpPr>
            <p:cNvPr id="18" name="직사각형 19"/>
            <p:cNvSpPr/>
            <p:nvPr/>
          </p:nvSpPr>
          <p:spPr>
            <a:xfrm>
              <a:off x="5195346" y="2481730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1" name="직사각형 26"/>
            <p:cNvSpPr/>
            <p:nvPr/>
          </p:nvSpPr>
          <p:spPr>
            <a:xfrm>
              <a:off x="5563067" y="2497271"/>
              <a:ext cx="1546459" cy="399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3</a:t>
              </a:r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아두이노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567931" y="3470486"/>
            <a:ext cx="2281899" cy="442124"/>
            <a:chOff x="7604100" y="2481730"/>
            <a:chExt cx="2281899" cy="442124"/>
          </a:xfrm>
        </p:grpSpPr>
        <p:sp>
          <p:nvSpPr>
            <p:cNvPr id="19" name="직사각형 20"/>
            <p:cNvSpPr/>
            <p:nvPr/>
          </p:nvSpPr>
          <p:spPr>
            <a:xfrm>
              <a:off x="7604100" y="2481730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2" name="직사각형 27"/>
            <p:cNvSpPr/>
            <p:nvPr/>
          </p:nvSpPr>
          <p:spPr>
            <a:xfrm>
              <a:off x="7882069" y="2499076"/>
              <a:ext cx="172596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4</a:t>
              </a:r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서보모터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9" b="14594"/>
          <a:stretch/>
        </p:blipFill>
        <p:spPr>
          <a:xfrm>
            <a:off x="519744" y="1620997"/>
            <a:ext cx="2086054" cy="14074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611" y="1270857"/>
            <a:ext cx="2529132" cy="18897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2" t="9638" r="18940" b="7175"/>
          <a:stretch/>
        </p:blipFill>
        <p:spPr>
          <a:xfrm>
            <a:off x="9720989" y="1207629"/>
            <a:ext cx="1908212" cy="2016224"/>
          </a:xfrm>
          <a:prstGeom prst="rect">
            <a:avLst/>
          </a:prstGeom>
        </p:spPr>
      </p:pic>
      <p:sp>
        <p:nvSpPr>
          <p:cNvPr id="27" name="직사각형 30"/>
          <p:cNvSpPr/>
          <p:nvPr/>
        </p:nvSpPr>
        <p:spPr>
          <a:xfrm>
            <a:off x="671343" y="4031505"/>
            <a:ext cx="17828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1</a:t>
            </a: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초마다 계속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센서를 통해 거리 측정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8" name="직사각형 30"/>
          <p:cNvSpPr/>
          <p:nvPr/>
        </p:nvSpPr>
        <p:spPr>
          <a:xfrm>
            <a:off x="3720239" y="4027879"/>
            <a:ext cx="17824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Sender</a:t>
            </a: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를 이용하여  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아두이노와 </a:t>
            </a:r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UART </a:t>
            </a: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통신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9" name="직사각형 30"/>
          <p:cNvSpPr/>
          <p:nvPr/>
        </p:nvSpPr>
        <p:spPr>
          <a:xfrm>
            <a:off x="9623765" y="4187312"/>
            <a:ext cx="20345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아두이노 명령에 따라 회전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70525" y="3468732"/>
            <a:ext cx="2281899" cy="445633"/>
            <a:chOff x="5195346" y="2478221"/>
            <a:chExt cx="2281899" cy="445633"/>
          </a:xfrm>
        </p:grpSpPr>
        <p:sp>
          <p:nvSpPr>
            <p:cNvPr id="25" name="직사각형 19"/>
            <p:cNvSpPr/>
            <p:nvPr/>
          </p:nvSpPr>
          <p:spPr>
            <a:xfrm>
              <a:off x="5195346" y="2481730"/>
              <a:ext cx="2281899" cy="442124"/>
            </a:xfrm>
            <a:prstGeom prst="rect">
              <a:avLst/>
            </a:prstGeom>
            <a:solidFill>
              <a:srgbClr val="45A1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30" name="직사각형 26"/>
            <p:cNvSpPr/>
            <p:nvPr/>
          </p:nvSpPr>
          <p:spPr>
            <a:xfrm>
              <a:off x="5436196" y="2478221"/>
              <a:ext cx="1701105" cy="439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2. </a:t>
              </a:r>
              <a:r>
                <a:rPr lang="ko-KR" altLang="en-US" sz="2000" spc="-150" dirty="0" smtClean="0">
                  <a:solidFill>
                    <a:schemeClr val="bg1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비글본블랙</a:t>
              </a:r>
              <a:endParaRPr lang="ko-KR" altLang="en-US" sz="2000" spc="-150" dirty="0"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61" y="1344272"/>
            <a:ext cx="2529132" cy="1742937"/>
          </a:xfrm>
          <a:prstGeom prst="rect">
            <a:avLst/>
          </a:prstGeom>
        </p:spPr>
      </p:pic>
      <p:sp>
        <p:nvSpPr>
          <p:cNvPr id="32" name="직사각형 30"/>
          <p:cNvSpPr/>
          <p:nvPr/>
        </p:nvSpPr>
        <p:spPr>
          <a:xfrm>
            <a:off x="3898925" y="5000260"/>
            <a:ext cx="132600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아두이노를 제어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5426" y="4853867"/>
            <a:ext cx="2585299" cy="10906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2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초 이상 거리 값을 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인식했을 때 거리 값 전달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노이즈 방지를 위함 </a:t>
            </a: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4964137"/>
            <a:ext cx="3128212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회전 각도 약 </a:t>
            </a:r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900°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부족하지 않은 양의 휴지 분출 </a:t>
            </a: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9348378" y="5000260"/>
            <a:ext cx="2585299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사용 완료  ⇒  </a:t>
            </a:r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4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초 대기 </a:t>
            </a: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⇒ 역회전</a:t>
            </a:r>
            <a:r>
              <a:rPr lang="en-US" altLang="ko-KR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en-US" altLang="ko-KR" sz="1500" spc="-2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 </a:t>
            </a:r>
            <a:r>
              <a:rPr lang="ko-KR" altLang="en-US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휴지 </a:t>
            </a:r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되감기를 통한 절약 </a:t>
            </a:r>
            <a:r>
              <a:rPr lang="en-US" altLang="ko-KR" sz="1500" spc="-2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)</a:t>
            </a:r>
          </a:p>
        </p:txBody>
      </p:sp>
      <p:cxnSp>
        <p:nvCxnSpPr>
          <p:cNvPr id="33" name="직선 연결선 21"/>
          <p:cNvCxnSpPr/>
          <p:nvPr/>
        </p:nvCxnSpPr>
        <p:spPr>
          <a:xfrm flipH="1" flipV="1">
            <a:off x="263352" y="4717481"/>
            <a:ext cx="11613704" cy="26591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0"/>
          <p:cNvSpPr/>
          <p:nvPr/>
        </p:nvSpPr>
        <p:spPr>
          <a:xfrm>
            <a:off x="6557884" y="4038046"/>
            <a:ext cx="22044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비글본으로부터 받은 정보를 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sz="1500" spc="-2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이용하여 모터 제어</a:t>
            </a:r>
            <a:endParaRPr lang="en-US" altLang="ko-KR" sz="1500" spc="-200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40" y="908720"/>
            <a:ext cx="2133600" cy="2133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2" t="9638" r="18940" b="7175"/>
          <a:stretch/>
        </p:blipFill>
        <p:spPr>
          <a:xfrm>
            <a:off x="9288778" y="2284783"/>
            <a:ext cx="1908212" cy="2016224"/>
          </a:xfrm>
          <a:prstGeom prst="rect">
            <a:avLst/>
          </a:prstGeom>
        </p:spPr>
      </p:pic>
      <p:sp>
        <p:nvSpPr>
          <p:cNvPr id="16" name="자유형 15"/>
          <p:cNvSpPr/>
          <p:nvPr/>
        </p:nvSpPr>
        <p:spPr>
          <a:xfrm flipV="1">
            <a:off x="0" y="6273316"/>
            <a:ext cx="12192000" cy="584684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45A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6072758" y="1369423"/>
            <a:ext cx="0" cy="3591856"/>
          </a:xfrm>
          <a:prstGeom prst="line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4203" y="4404590"/>
            <a:ext cx="49109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부속 하드웨어에 대한 이해 부족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전원인가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커패시터의 역할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모터 드라이버의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필요성 등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진행하는데 필요한 사전지식 부족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⇒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시행 착오 및 모터 드라이버 훼손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28" y="2491995"/>
            <a:ext cx="1692563" cy="169256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525996" y="4376030"/>
            <a:ext cx="54020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각종 모터에 대한 이해 부족</a:t>
            </a:r>
            <a:endParaRPr lang="en-US" altLang="ko-KR" sz="2400" spc="-100" dirty="0" smtClean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모터마다 동작 원리가 다르고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제어하는 신호가 상이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 이 점을 숙지하지 못한 채 프로젝트 진행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⇒ 수 많은 시행착오로 많은 시간 소모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923" y="832699"/>
            <a:ext cx="2376264" cy="17821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9" t="6877" r="14601" b="13838"/>
          <a:stretch/>
        </p:blipFill>
        <p:spPr>
          <a:xfrm>
            <a:off x="7384949" y="2574278"/>
            <a:ext cx="1872208" cy="147616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1384" y="544559"/>
            <a:ext cx="3060340" cy="611157"/>
            <a:chOff x="551384" y="544559"/>
            <a:chExt cx="3060340" cy="611157"/>
          </a:xfrm>
        </p:grpSpPr>
        <p:cxnSp>
          <p:nvCxnSpPr>
            <p:cNvPr id="18" name="직선 연결선 9"/>
            <p:cNvCxnSpPr/>
            <p:nvPr/>
          </p:nvCxnSpPr>
          <p:spPr>
            <a:xfrm>
              <a:off x="551384" y="544559"/>
              <a:ext cx="0" cy="574295"/>
            </a:xfrm>
            <a:prstGeom prst="line">
              <a:avLst/>
            </a:prstGeom>
            <a:ln w="76200">
              <a:solidFill>
                <a:srgbClr val="45A1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25488" y="956494"/>
              <a:ext cx="2986236" cy="199222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1600" spc="-15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하드웨어에 대한 전반적 이해 부족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2781" y="585360"/>
              <a:ext cx="2684907" cy="29546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ko-KR" altLang="en-US" sz="2400" spc="-300" dirty="0" smtClean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rgbClr val="45A1F5"/>
                  </a:solidFill>
                  <a:latin typeface="a드림고딕3" panose="02020600000000000000" pitchFamily="18" charset="-127"/>
                  <a:ea typeface="a드림고딕3" panose="02020600000000000000" pitchFamily="18" charset="-127"/>
                </a:rPr>
                <a:t>진행 중 어려웠던 점</a:t>
              </a:r>
              <a:endParaRPr lang="en-US" altLang="ko-KR" sz="2400" spc="-3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45A1F5"/>
                </a:solidFill>
                <a:latin typeface="a드림고딕3" panose="02020600000000000000" pitchFamily="18" charset="-127"/>
                <a:ea typeface="a드림고딕3" panose="02020600000000000000" pitchFamily="18" charset="-127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 t="19508" r="8837" b="19508"/>
          <a:stretch/>
        </p:blipFill>
        <p:spPr>
          <a:xfrm>
            <a:off x="2976177" y="2789394"/>
            <a:ext cx="2154271" cy="12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044069" y="6424947"/>
            <a:ext cx="32620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spc="-100" dirty="0" smtClea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드림고딕3" panose="02020600000000000000" pitchFamily="18" charset="-127"/>
                <a:ea typeface="a드림고딕3" panose="02020600000000000000" pitchFamily="18" charset="-127"/>
                <a:cs typeface="Arial" panose="020B0604020202020204" pitchFamily="34" charset="0"/>
              </a:rPr>
              <a:t>임베디드 소프트웨어 설계</a:t>
            </a:r>
            <a:endParaRPr lang="ko-KR" altLang="en-US" sz="2000" spc="-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bg1"/>
              </a:solidFill>
              <a:latin typeface="a드림고딕3" panose="02020600000000000000" pitchFamily="18" charset="-127"/>
              <a:ea typeface="a드림고딕3" panose="02020600000000000000" pitchFamily="18" charset="-127"/>
              <a:cs typeface="Arial" panose="020B0604020202020204" pitchFamily="34" charset="0"/>
            </a:endParaRPr>
          </a:p>
        </p:txBody>
      </p:sp>
      <p:pic>
        <p:nvPicPr>
          <p:cNvPr id="4" name="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4" y="0"/>
            <a:ext cx="12183666" cy="68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7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3120</TotalTime>
  <Words>425</Words>
  <Application>Microsoft Office PowerPoint</Application>
  <PresentationFormat>Widescreen</PresentationFormat>
  <Paragraphs>95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맑은 고딕</vt:lpstr>
      <vt:lpstr>Verdana</vt:lpstr>
      <vt:lpstr>a드림고딕4</vt:lpstr>
      <vt:lpstr>a드림고딕3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김다은</dc:creator>
  <cp:lastModifiedBy>Nam</cp:lastModifiedBy>
  <cp:revision>256</cp:revision>
  <dcterms:created xsi:type="dcterms:W3CDTF">2014-04-28T10:37:01Z</dcterms:created>
  <dcterms:modified xsi:type="dcterms:W3CDTF">2015-06-19T03:49:25Z</dcterms:modified>
</cp:coreProperties>
</file>